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Lst>
  <p:sldSz cx="18288000" cy="10287000"/>
  <p:notesSz cx="6858000" cy="9144000"/>
  <p:embeddedFontLst>
    <p:embeddedFont>
      <p:font typeface="Gochi Hand" charset="1" panose="000000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Now" charset="1" panose="00000500000000000000"/>
      <p:regular r:id="rId11"/>
    </p:embeddedFont>
    <p:embeddedFont>
      <p:font typeface="Now Bold" charset="1" panose="00000800000000000000"/>
      <p:regular r:id="rId12"/>
    </p:embeddedFont>
    <p:embeddedFont>
      <p:font typeface="Now Thin" charset="1" panose="00000300000000000000"/>
      <p:regular r:id="rId13"/>
    </p:embeddedFont>
    <p:embeddedFont>
      <p:font typeface="Now Light" charset="1" panose="00000400000000000000"/>
      <p:regular r:id="rId14"/>
    </p:embeddedFont>
    <p:embeddedFont>
      <p:font typeface="Now Medium" charset="1" panose="00000600000000000000"/>
      <p:regular r:id="rId15"/>
    </p:embeddedFont>
    <p:embeddedFont>
      <p:font typeface="Now Heavy" charset="1" panose="00000A00000000000000"/>
      <p:regular r:id="rId16"/>
    </p:embeddedFont>
    <p:embeddedFont>
      <p:font typeface="Bryndan Write" charset="1" panose="02000503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45.png" Type="http://schemas.openxmlformats.org/officeDocument/2006/relationships/image"/><Relationship Id="rId14" Target="../media/image46.svg" Type="http://schemas.openxmlformats.org/officeDocument/2006/relationships/image"/><Relationship Id="rId15" Target="../media/image2.png" Type="http://schemas.openxmlformats.org/officeDocument/2006/relationships/image"/><Relationship Id="rId16" Target="../media/image3.svg" Type="http://schemas.openxmlformats.org/officeDocument/2006/relationships/image"/><Relationship Id="rId2" Target="../media/image1.jpe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2" Target="../media/image1.jpeg" Type="http://schemas.openxmlformats.org/officeDocument/2006/relationships/image"/><Relationship Id="rId3" Target="../media/image18.jpe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jpe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2342060">
            <a:off x="5481480" y="2788375"/>
            <a:ext cx="7325040" cy="6299535"/>
          </a:xfrm>
          <a:custGeom>
            <a:avLst/>
            <a:gdLst/>
            <a:ahLst/>
            <a:cxnLst/>
            <a:rect r="r" b="b" t="t" l="l"/>
            <a:pathLst>
              <a:path h="6299535" w="7325040">
                <a:moveTo>
                  <a:pt x="0" y="0"/>
                </a:moveTo>
                <a:lnTo>
                  <a:pt x="7325040" y="0"/>
                </a:lnTo>
                <a:lnTo>
                  <a:pt x="7325040" y="6299534"/>
                </a:lnTo>
                <a:lnTo>
                  <a:pt x="0" y="62995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921756" y="2537357"/>
            <a:ext cx="10444488" cy="4434247"/>
          </a:xfrm>
          <a:prstGeom prst="rect">
            <a:avLst/>
          </a:prstGeom>
        </p:spPr>
        <p:txBody>
          <a:bodyPr anchor="t" rtlCol="false" tIns="0" lIns="0" bIns="0" rIns="0">
            <a:spAutoFit/>
          </a:bodyPr>
          <a:lstStyle/>
          <a:p>
            <a:pPr algn="ctr">
              <a:lnSpc>
                <a:spcPts val="16506"/>
              </a:lnSpc>
            </a:pPr>
            <a:r>
              <a:rPr lang="en-US" sz="16506">
                <a:solidFill>
                  <a:srgbClr val="FFFFFF"/>
                </a:solidFill>
                <a:latin typeface="Bryndan Write Bold"/>
              </a:rPr>
              <a:t>Recipe api project</a:t>
            </a:r>
          </a:p>
        </p:txBody>
      </p:sp>
      <p:sp>
        <p:nvSpPr>
          <p:cNvPr name="Freeform 5" id="5"/>
          <p:cNvSpPr/>
          <p:nvPr/>
        </p:nvSpPr>
        <p:spPr>
          <a:xfrm flipH="false" flipV="false" rot="1097523">
            <a:off x="11156873" y="1560993"/>
            <a:ext cx="1885747" cy="1296022"/>
          </a:xfrm>
          <a:custGeom>
            <a:avLst/>
            <a:gdLst/>
            <a:ahLst/>
            <a:cxnLst/>
            <a:rect r="r" b="b" t="t" l="l"/>
            <a:pathLst>
              <a:path h="1296022" w="1885747">
                <a:moveTo>
                  <a:pt x="0" y="0"/>
                </a:moveTo>
                <a:lnTo>
                  <a:pt x="1885746" y="0"/>
                </a:lnTo>
                <a:lnTo>
                  <a:pt x="1885746" y="1296022"/>
                </a:lnTo>
                <a:lnTo>
                  <a:pt x="0" y="1296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4107262">
            <a:off x="-865704" y="-473050"/>
            <a:ext cx="3387936" cy="2297637"/>
          </a:xfrm>
          <a:custGeom>
            <a:avLst/>
            <a:gdLst/>
            <a:ahLst/>
            <a:cxnLst/>
            <a:rect r="r" b="b" t="t" l="l"/>
            <a:pathLst>
              <a:path h="2297637" w="3387936">
                <a:moveTo>
                  <a:pt x="0" y="0"/>
                </a:moveTo>
                <a:lnTo>
                  <a:pt x="3387936" y="0"/>
                </a:lnTo>
                <a:lnTo>
                  <a:pt x="3387936" y="2297637"/>
                </a:lnTo>
                <a:lnTo>
                  <a:pt x="0" y="22976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6829267">
            <a:off x="15774367" y="8189225"/>
            <a:ext cx="3715300" cy="2519649"/>
          </a:xfrm>
          <a:custGeom>
            <a:avLst/>
            <a:gdLst/>
            <a:ahLst/>
            <a:cxnLst/>
            <a:rect r="r" b="b" t="t" l="l"/>
            <a:pathLst>
              <a:path h="2519649" w="3715300">
                <a:moveTo>
                  <a:pt x="0" y="0"/>
                </a:moveTo>
                <a:lnTo>
                  <a:pt x="3715301" y="0"/>
                </a:lnTo>
                <a:lnTo>
                  <a:pt x="3715301" y="2519649"/>
                </a:lnTo>
                <a:lnTo>
                  <a:pt x="0" y="25196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1559470">
            <a:off x="2930373" y="2435234"/>
            <a:ext cx="2195245" cy="2279892"/>
          </a:xfrm>
          <a:custGeom>
            <a:avLst/>
            <a:gdLst/>
            <a:ahLst/>
            <a:cxnLst/>
            <a:rect r="r" b="b" t="t" l="l"/>
            <a:pathLst>
              <a:path h="2279892" w="2195245">
                <a:moveTo>
                  <a:pt x="0" y="0"/>
                </a:moveTo>
                <a:lnTo>
                  <a:pt x="2195245" y="0"/>
                </a:lnTo>
                <a:lnTo>
                  <a:pt x="2195245" y="2279892"/>
                </a:lnTo>
                <a:lnTo>
                  <a:pt x="0" y="22798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280170">
            <a:off x="13972610" y="5900178"/>
            <a:ext cx="1664513" cy="2142851"/>
          </a:xfrm>
          <a:custGeom>
            <a:avLst/>
            <a:gdLst/>
            <a:ahLst/>
            <a:cxnLst/>
            <a:rect r="r" b="b" t="t" l="l"/>
            <a:pathLst>
              <a:path h="2142851" w="1664513">
                <a:moveTo>
                  <a:pt x="0" y="0"/>
                </a:moveTo>
                <a:lnTo>
                  <a:pt x="1664513" y="0"/>
                </a:lnTo>
                <a:lnTo>
                  <a:pt x="1664513" y="2142851"/>
                </a:lnTo>
                <a:lnTo>
                  <a:pt x="0" y="214285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1391118">
            <a:off x="14634691" y="-210499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2" id="12"/>
          <p:cNvSpPr txBox="true"/>
          <p:nvPr/>
        </p:nvSpPr>
        <p:spPr>
          <a:xfrm rot="0">
            <a:off x="6366799" y="8494395"/>
            <a:ext cx="5554402" cy="1011555"/>
          </a:xfrm>
          <a:prstGeom prst="rect">
            <a:avLst/>
          </a:prstGeom>
        </p:spPr>
        <p:txBody>
          <a:bodyPr anchor="t" rtlCol="false" tIns="0" lIns="0" bIns="0" rIns="0">
            <a:spAutoFit/>
          </a:bodyPr>
          <a:lstStyle/>
          <a:p>
            <a:pPr algn="ctr">
              <a:lnSpc>
                <a:spcPts val="3914"/>
              </a:lnSpc>
            </a:pPr>
            <a:r>
              <a:rPr lang="en-US" sz="2899">
                <a:solidFill>
                  <a:srgbClr val="FFFFFF"/>
                </a:solidFill>
                <a:latin typeface="Bryndan Write Bold"/>
              </a:rPr>
              <a:t>MESSAOUD BEN ALI HADDAD</a:t>
            </a:r>
          </a:p>
          <a:p>
            <a:pPr algn="ctr">
              <a:lnSpc>
                <a:spcPts val="3914"/>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1463826">
            <a:off x="11537191" y="1778400"/>
            <a:ext cx="1947347" cy="1338359"/>
          </a:xfrm>
          <a:custGeom>
            <a:avLst/>
            <a:gdLst/>
            <a:ahLst/>
            <a:cxnLst/>
            <a:rect r="r" b="b" t="t" l="l"/>
            <a:pathLst>
              <a:path h="1338359" w="1947347">
                <a:moveTo>
                  <a:pt x="0" y="0"/>
                </a:moveTo>
                <a:lnTo>
                  <a:pt x="1947347" y="0"/>
                </a:lnTo>
                <a:lnTo>
                  <a:pt x="1947347" y="1338358"/>
                </a:lnTo>
                <a:lnTo>
                  <a:pt x="0" y="13383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07262">
            <a:off x="-865704" y="-473050"/>
            <a:ext cx="3387936" cy="2297637"/>
          </a:xfrm>
          <a:custGeom>
            <a:avLst/>
            <a:gdLst/>
            <a:ahLst/>
            <a:cxnLst/>
            <a:rect r="r" b="b" t="t" l="l"/>
            <a:pathLst>
              <a:path h="2297637" w="3387936">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6829267">
            <a:off x="15774367" y="8189225"/>
            <a:ext cx="3715300" cy="2519649"/>
          </a:xfrm>
          <a:custGeom>
            <a:avLst/>
            <a:gdLst/>
            <a:ahLst/>
            <a:cxnLst/>
            <a:rect r="r" b="b" t="t" l="l"/>
            <a:pathLst>
              <a:path h="2519649" w="3715300">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391118">
            <a:off x="14634691" y="-210499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2699999">
            <a:off x="3677137" y="2203427"/>
            <a:ext cx="2068144" cy="1756042"/>
          </a:xfrm>
          <a:custGeom>
            <a:avLst/>
            <a:gdLst/>
            <a:ahLst/>
            <a:cxnLst/>
            <a:rect r="r" b="b" t="t" l="l"/>
            <a:pathLst>
              <a:path h="1756042" w="2068144">
                <a:moveTo>
                  <a:pt x="0" y="0"/>
                </a:moveTo>
                <a:lnTo>
                  <a:pt x="2068145" y="0"/>
                </a:lnTo>
                <a:lnTo>
                  <a:pt x="2068145"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7334544">
            <a:off x="13001227" y="5822549"/>
            <a:ext cx="2068144" cy="1756042"/>
          </a:xfrm>
          <a:custGeom>
            <a:avLst/>
            <a:gdLst/>
            <a:ahLst/>
            <a:cxnLst/>
            <a:rect r="r" b="b" t="t" l="l"/>
            <a:pathLst>
              <a:path h="1756042" w="2068144">
                <a:moveTo>
                  <a:pt x="0" y="0"/>
                </a:moveTo>
                <a:lnTo>
                  <a:pt x="2068144" y="0"/>
                </a:lnTo>
                <a:lnTo>
                  <a:pt x="2068144"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2342060">
            <a:off x="6292314" y="3696068"/>
            <a:ext cx="5703373" cy="4904900"/>
          </a:xfrm>
          <a:custGeom>
            <a:avLst/>
            <a:gdLst/>
            <a:ahLst/>
            <a:cxnLst/>
            <a:rect r="r" b="b" t="t" l="l"/>
            <a:pathLst>
              <a:path h="4904900" w="5703373">
                <a:moveTo>
                  <a:pt x="0" y="0"/>
                </a:moveTo>
                <a:lnTo>
                  <a:pt x="5703372" y="0"/>
                </a:lnTo>
                <a:lnTo>
                  <a:pt x="5703372" y="4904900"/>
                </a:lnTo>
                <a:lnTo>
                  <a:pt x="0" y="49049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1" id="11"/>
          <p:cNvSpPr txBox="true"/>
          <p:nvPr/>
        </p:nvSpPr>
        <p:spPr>
          <a:xfrm rot="0">
            <a:off x="5278903" y="3198570"/>
            <a:ext cx="7730195" cy="4042259"/>
          </a:xfrm>
          <a:prstGeom prst="rect">
            <a:avLst/>
          </a:prstGeom>
        </p:spPr>
        <p:txBody>
          <a:bodyPr anchor="t" rtlCol="false" tIns="0" lIns="0" bIns="0" rIns="0">
            <a:spAutoFit/>
          </a:bodyPr>
          <a:lstStyle/>
          <a:p>
            <a:pPr algn="ctr">
              <a:lnSpc>
                <a:spcPts val="15021"/>
              </a:lnSpc>
            </a:pPr>
            <a:r>
              <a:rPr lang="en-US" sz="15021">
                <a:solidFill>
                  <a:srgbClr val="FFFFFF"/>
                </a:solidFill>
                <a:latin typeface="Bryndan Write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81941" y="0"/>
            <a:ext cx="5527813" cy="10435018"/>
            <a:chOff x="0" y="0"/>
            <a:chExt cx="7370417" cy="13913357"/>
          </a:xfrm>
        </p:grpSpPr>
        <p:pic>
          <p:nvPicPr>
            <p:cNvPr name="Picture 4" id="4"/>
            <p:cNvPicPr>
              <a:picLocks noChangeAspect="true"/>
            </p:cNvPicPr>
            <p:nvPr/>
          </p:nvPicPr>
          <p:blipFill>
            <a:blip r:embed="rId3"/>
            <a:srcRect l="32353" t="0" r="32353" b="0"/>
            <a:stretch>
              <a:fillRect/>
            </a:stretch>
          </p:blipFill>
          <p:spPr>
            <a:xfrm flipH="false" flipV="false">
              <a:off x="0" y="0"/>
              <a:ext cx="7370417" cy="13913357"/>
            </a:xfrm>
            <a:prstGeom prst="rect">
              <a:avLst/>
            </a:prstGeom>
          </p:spPr>
        </p:pic>
      </p:grpSp>
      <p:sp>
        <p:nvSpPr>
          <p:cNvPr name="TextBox 5" id="5"/>
          <p:cNvSpPr txBox="true"/>
          <p:nvPr/>
        </p:nvSpPr>
        <p:spPr>
          <a:xfrm rot="0">
            <a:off x="6013368" y="1398065"/>
            <a:ext cx="9640627" cy="933450"/>
          </a:xfrm>
          <a:prstGeom prst="rect">
            <a:avLst/>
          </a:prstGeom>
        </p:spPr>
        <p:txBody>
          <a:bodyPr anchor="t" rtlCol="false" tIns="0" lIns="0" bIns="0" rIns="0">
            <a:spAutoFit/>
          </a:bodyPr>
          <a:lstStyle/>
          <a:p>
            <a:pPr>
              <a:lnSpc>
                <a:spcPts val="6600"/>
              </a:lnSpc>
            </a:pPr>
            <a:r>
              <a:rPr lang="en-US" sz="6000">
                <a:solidFill>
                  <a:srgbClr val="FFFFFF"/>
                </a:solidFill>
                <a:latin typeface="Bryndan Write Bold"/>
              </a:rPr>
              <a:t>Introduction</a:t>
            </a:r>
          </a:p>
        </p:txBody>
      </p:sp>
      <p:sp>
        <p:nvSpPr>
          <p:cNvPr name="TextBox 6" id="6"/>
          <p:cNvSpPr txBox="true"/>
          <p:nvPr/>
        </p:nvSpPr>
        <p:spPr>
          <a:xfrm rot="0">
            <a:off x="5978916" y="2604624"/>
            <a:ext cx="8675320" cy="6994524"/>
          </a:xfrm>
          <a:prstGeom prst="rect">
            <a:avLst/>
          </a:prstGeom>
        </p:spPr>
        <p:txBody>
          <a:bodyPr anchor="t" rtlCol="false" tIns="0" lIns="0" bIns="0" rIns="0">
            <a:spAutoFit/>
          </a:bodyPr>
          <a:lstStyle/>
          <a:p>
            <a:pPr>
              <a:lnSpc>
                <a:spcPts val="3500"/>
              </a:lnSpc>
            </a:pPr>
          </a:p>
          <a:p>
            <a:pPr>
              <a:lnSpc>
                <a:spcPts val="3500"/>
              </a:lnSpc>
            </a:pPr>
            <a:r>
              <a:rPr lang="en-US" sz="2500">
                <a:solidFill>
                  <a:srgbClr val="FFFFFF"/>
                </a:solidFill>
                <a:latin typeface="Now"/>
              </a:rPr>
              <a:t>In the realm of culinary exploration, recipes serve as the fundamental building blocks, much like the essential components that shape our daily meals. Our culinary experiences are crafted through the careful combination of diverse ingredients, resulting in a symphony of flavors, aromas, and textures that delight our senses.In the kitchen, much like in the broader environment, there is an art to balancing elements. Cooking techniques, whether it's the sizzle of ingredients in a pan or the gentle simmering of a stew, contribute to the unique outcomes we aim to achieve. The act of creating a recipe mirrors the creativity and innovation observed in various fields.</a:t>
            </a:r>
          </a:p>
          <a:p>
            <a:pPr>
              <a:lnSpc>
                <a:spcPts val="3500"/>
              </a:lnSpc>
            </a:pPr>
          </a:p>
          <a:p>
            <a:pPr>
              <a:lnSpc>
                <a:spcPts val="3500"/>
              </a:lnSpc>
            </a:pPr>
          </a:p>
        </p:txBody>
      </p:sp>
      <p:sp>
        <p:nvSpPr>
          <p:cNvPr name="Freeform 7" id="7"/>
          <p:cNvSpPr/>
          <p:nvPr/>
        </p:nvSpPr>
        <p:spPr>
          <a:xfrm flipH="false" flipV="false" rot="1353809">
            <a:off x="12900677" y="1466714"/>
            <a:ext cx="1665386" cy="1729602"/>
          </a:xfrm>
          <a:custGeom>
            <a:avLst/>
            <a:gdLst/>
            <a:ahLst/>
            <a:cxnLst/>
            <a:rect r="r" b="b" t="t" l="l"/>
            <a:pathLst>
              <a:path h="1729602" w="1665386">
                <a:moveTo>
                  <a:pt x="0" y="0"/>
                </a:moveTo>
                <a:lnTo>
                  <a:pt x="1665386" y="0"/>
                </a:lnTo>
                <a:lnTo>
                  <a:pt x="1665386" y="1729602"/>
                </a:lnTo>
                <a:lnTo>
                  <a:pt x="0" y="1729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787847">
            <a:off x="15185561" y="7207175"/>
            <a:ext cx="1902177" cy="1859369"/>
          </a:xfrm>
          <a:custGeom>
            <a:avLst/>
            <a:gdLst/>
            <a:ahLst/>
            <a:cxnLst/>
            <a:rect r="r" b="b" t="t" l="l"/>
            <a:pathLst>
              <a:path h="1859369" w="1902177">
                <a:moveTo>
                  <a:pt x="0" y="0"/>
                </a:moveTo>
                <a:lnTo>
                  <a:pt x="1902176" y="0"/>
                </a:lnTo>
                <a:lnTo>
                  <a:pt x="1902176" y="1859369"/>
                </a:lnTo>
                <a:lnTo>
                  <a:pt x="0" y="18593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763488">
            <a:off x="4200371" y="941233"/>
            <a:ext cx="1627739" cy="1550791"/>
          </a:xfrm>
          <a:custGeom>
            <a:avLst/>
            <a:gdLst/>
            <a:ahLst/>
            <a:cxnLst/>
            <a:rect r="r" b="b" t="t" l="l"/>
            <a:pathLst>
              <a:path h="1550791" w="1627739">
                <a:moveTo>
                  <a:pt x="0" y="0"/>
                </a:moveTo>
                <a:lnTo>
                  <a:pt x="1627739" y="0"/>
                </a:lnTo>
                <a:lnTo>
                  <a:pt x="1627739" y="1550791"/>
                </a:lnTo>
                <a:lnTo>
                  <a:pt x="0" y="15507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4201063" y="8697542"/>
            <a:ext cx="6632619" cy="1121516"/>
          </a:xfrm>
          <a:custGeom>
            <a:avLst/>
            <a:gdLst/>
            <a:ahLst/>
            <a:cxnLst/>
            <a:rect r="r" b="b" t="t" l="l"/>
            <a:pathLst>
              <a:path h="1121516" w="6632619">
                <a:moveTo>
                  <a:pt x="0" y="0"/>
                </a:moveTo>
                <a:lnTo>
                  <a:pt x="6632619" y="0"/>
                </a:lnTo>
                <a:lnTo>
                  <a:pt x="6632619" y="1121516"/>
                </a:lnTo>
                <a:lnTo>
                  <a:pt x="0" y="11215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81941" y="0"/>
            <a:ext cx="5527813" cy="10435018"/>
            <a:chOff x="0" y="0"/>
            <a:chExt cx="7370417" cy="13913357"/>
          </a:xfrm>
        </p:grpSpPr>
        <p:pic>
          <p:nvPicPr>
            <p:cNvPr name="Picture 4" id="4"/>
            <p:cNvPicPr>
              <a:picLocks noChangeAspect="true"/>
            </p:cNvPicPr>
            <p:nvPr/>
          </p:nvPicPr>
          <p:blipFill>
            <a:blip r:embed="rId3"/>
            <a:srcRect l="16181" t="0" r="48502" b="0"/>
            <a:stretch>
              <a:fillRect/>
            </a:stretch>
          </p:blipFill>
          <p:spPr>
            <a:xfrm flipH="false" flipV="false">
              <a:off x="0" y="0"/>
              <a:ext cx="7370417" cy="13913357"/>
            </a:xfrm>
            <a:prstGeom prst="rect">
              <a:avLst/>
            </a:prstGeom>
          </p:spPr>
        </p:pic>
      </p:grpSp>
      <p:sp>
        <p:nvSpPr>
          <p:cNvPr name="TextBox 5" id="5"/>
          <p:cNvSpPr txBox="true"/>
          <p:nvPr/>
        </p:nvSpPr>
        <p:spPr>
          <a:xfrm rot="0">
            <a:off x="6496022" y="3019230"/>
            <a:ext cx="9640627" cy="933450"/>
          </a:xfrm>
          <a:prstGeom prst="rect">
            <a:avLst/>
          </a:prstGeom>
        </p:spPr>
        <p:txBody>
          <a:bodyPr anchor="t" rtlCol="false" tIns="0" lIns="0" bIns="0" rIns="0">
            <a:spAutoFit/>
          </a:bodyPr>
          <a:lstStyle/>
          <a:p>
            <a:pPr>
              <a:lnSpc>
                <a:spcPts val="6600"/>
              </a:lnSpc>
            </a:pPr>
            <a:r>
              <a:rPr lang="en-US" sz="6000">
                <a:solidFill>
                  <a:srgbClr val="FFFFFF"/>
                </a:solidFill>
                <a:latin typeface="Bryndan Write Bold"/>
              </a:rPr>
              <a:t>Project overview</a:t>
            </a:r>
          </a:p>
        </p:txBody>
      </p:sp>
      <p:sp>
        <p:nvSpPr>
          <p:cNvPr name="TextBox 6" id="6"/>
          <p:cNvSpPr txBox="true"/>
          <p:nvPr/>
        </p:nvSpPr>
        <p:spPr>
          <a:xfrm rot="0">
            <a:off x="6496022" y="4188021"/>
            <a:ext cx="9803296" cy="3451224"/>
          </a:xfrm>
          <a:prstGeom prst="rect">
            <a:avLst/>
          </a:prstGeom>
        </p:spPr>
        <p:txBody>
          <a:bodyPr anchor="t" rtlCol="false" tIns="0" lIns="0" bIns="0" rIns="0">
            <a:spAutoFit/>
          </a:bodyPr>
          <a:lstStyle/>
          <a:p>
            <a:pPr>
              <a:lnSpc>
                <a:spcPts val="3955"/>
              </a:lnSpc>
            </a:pPr>
            <a:r>
              <a:rPr lang="en-US" sz="2825">
                <a:solidFill>
                  <a:srgbClr val="FFFFFF"/>
                </a:solidFill>
                <a:latin typeface="Now"/>
              </a:rPr>
              <a:t>In summary, the Recipe API project provides a versatile and secure platform for managing recipes, offering CRUD operations, authentication, external API integration, and error handling. The collaboration with the open-source Recipe API from Rapid API enhances its utility by providing a vast repository of recipes for users to explore and enjoy.</a:t>
            </a:r>
          </a:p>
        </p:txBody>
      </p:sp>
      <p:sp>
        <p:nvSpPr>
          <p:cNvPr name="Freeform 7" id="7"/>
          <p:cNvSpPr/>
          <p:nvPr/>
        </p:nvSpPr>
        <p:spPr>
          <a:xfrm flipH="true" flipV="false" rot="0">
            <a:off x="2972149" y="625038"/>
            <a:ext cx="4947445" cy="1942997"/>
          </a:xfrm>
          <a:custGeom>
            <a:avLst/>
            <a:gdLst/>
            <a:ahLst/>
            <a:cxnLst/>
            <a:rect r="r" b="b" t="t" l="l"/>
            <a:pathLst>
              <a:path h="1942997" w="4947445">
                <a:moveTo>
                  <a:pt x="4947445" y="0"/>
                </a:moveTo>
                <a:lnTo>
                  <a:pt x="0" y="0"/>
                </a:lnTo>
                <a:lnTo>
                  <a:pt x="0" y="1942997"/>
                </a:lnTo>
                <a:lnTo>
                  <a:pt x="4947445" y="1942997"/>
                </a:lnTo>
                <a:lnTo>
                  <a:pt x="494744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717653" y="8108592"/>
            <a:ext cx="3083294" cy="3083294"/>
          </a:xfrm>
          <a:custGeom>
            <a:avLst/>
            <a:gdLst/>
            <a:ahLst/>
            <a:cxnLst/>
            <a:rect r="r" b="b" t="t" l="l"/>
            <a:pathLst>
              <a:path h="3083294" w="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4049565" y="7639245"/>
            <a:ext cx="6632619" cy="1121516"/>
          </a:xfrm>
          <a:custGeom>
            <a:avLst/>
            <a:gdLst/>
            <a:ahLst/>
            <a:cxnLst/>
            <a:rect r="r" b="b" t="t" l="l"/>
            <a:pathLst>
              <a:path h="1121516" w="6632619">
                <a:moveTo>
                  <a:pt x="0" y="0"/>
                </a:moveTo>
                <a:lnTo>
                  <a:pt x="6632619" y="0"/>
                </a:lnTo>
                <a:lnTo>
                  <a:pt x="6632619" y="1121516"/>
                </a:lnTo>
                <a:lnTo>
                  <a:pt x="0" y="11215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139474" cy="10203454"/>
          </a:xfrm>
          <a:custGeom>
            <a:avLst/>
            <a:gdLst/>
            <a:ahLst/>
            <a:cxnLst/>
            <a:rect r="r" b="b" t="t" l="l"/>
            <a:pathLst>
              <a:path h="10203454" w="18139474">
                <a:moveTo>
                  <a:pt x="0" y="0"/>
                </a:moveTo>
                <a:lnTo>
                  <a:pt x="18139474" y="0"/>
                </a:lnTo>
                <a:lnTo>
                  <a:pt x="18139474" y="10203454"/>
                </a:lnTo>
                <a:lnTo>
                  <a:pt x="0" y="10203454"/>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1853680" y="3239003"/>
            <a:ext cx="4368814" cy="6019297"/>
          </a:xfrm>
          <a:custGeom>
            <a:avLst/>
            <a:gdLst/>
            <a:ahLst/>
            <a:cxnLst/>
            <a:rect r="r" b="b" t="t" l="l"/>
            <a:pathLst>
              <a:path h="6019297" w="4368814">
                <a:moveTo>
                  <a:pt x="0" y="0"/>
                </a:moveTo>
                <a:lnTo>
                  <a:pt x="4368814" y="0"/>
                </a:lnTo>
                <a:lnTo>
                  <a:pt x="4368814"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l="0" t="0" r="-55779" b="-44261"/>
            </a:stretch>
          </a:blipFill>
        </p:spPr>
      </p:sp>
      <p:sp>
        <p:nvSpPr>
          <p:cNvPr name="TextBox 4" id="4"/>
          <p:cNvSpPr txBox="true"/>
          <p:nvPr/>
        </p:nvSpPr>
        <p:spPr>
          <a:xfrm rot="0">
            <a:off x="11850885" y="4807555"/>
            <a:ext cx="4233958" cy="3801919"/>
          </a:xfrm>
          <a:prstGeom prst="rect">
            <a:avLst/>
          </a:prstGeom>
        </p:spPr>
        <p:txBody>
          <a:bodyPr anchor="t" rtlCol="false" tIns="0" lIns="0" bIns="0" rIns="0">
            <a:spAutoFit/>
          </a:bodyPr>
          <a:lstStyle/>
          <a:p>
            <a:pPr>
              <a:lnSpc>
                <a:spcPts val="3770"/>
              </a:lnSpc>
            </a:pPr>
            <a:r>
              <a:rPr lang="en-US" sz="2513">
                <a:solidFill>
                  <a:srgbClr val="000000"/>
                </a:solidFill>
                <a:latin typeface="Now"/>
              </a:rPr>
              <a:t>The client, now armed with the authorization grant, requests an access token from the authorization server. This request includes the grant type and client credentials.</a:t>
            </a:r>
          </a:p>
          <a:p>
            <a:pPr>
              <a:lnSpc>
                <a:spcPts val="3770"/>
              </a:lnSpc>
            </a:pPr>
          </a:p>
        </p:txBody>
      </p:sp>
      <p:sp>
        <p:nvSpPr>
          <p:cNvPr name="TextBox 5" id="5"/>
          <p:cNvSpPr txBox="true"/>
          <p:nvPr/>
        </p:nvSpPr>
        <p:spPr>
          <a:xfrm rot="0">
            <a:off x="3687259" y="1362075"/>
            <a:ext cx="10913483" cy="18675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OAuth 2.0</a:t>
            </a:r>
          </a:p>
          <a:p>
            <a:pPr algn="ctr">
              <a:lnSpc>
                <a:spcPts val="6970"/>
              </a:lnSpc>
            </a:pPr>
          </a:p>
        </p:txBody>
      </p:sp>
      <p:sp>
        <p:nvSpPr>
          <p:cNvPr name="Freeform 6" id="6"/>
          <p:cNvSpPr/>
          <p:nvPr/>
        </p:nvSpPr>
        <p:spPr>
          <a:xfrm flipH="false" flipV="false" rot="0">
            <a:off x="6958195" y="3239003"/>
            <a:ext cx="4368814" cy="6019297"/>
          </a:xfrm>
          <a:custGeom>
            <a:avLst/>
            <a:gdLst/>
            <a:ahLst/>
            <a:cxnLst/>
            <a:rect r="r" b="b" t="t" l="l"/>
            <a:pathLst>
              <a:path h="6019297" w="4368814">
                <a:moveTo>
                  <a:pt x="0" y="0"/>
                </a:moveTo>
                <a:lnTo>
                  <a:pt x="4368815" y="0"/>
                </a:lnTo>
                <a:lnTo>
                  <a:pt x="4368815"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l="0" t="0" r="-55779" b="-44261"/>
            </a:stretch>
          </a:blipFill>
        </p:spPr>
      </p:sp>
      <p:sp>
        <p:nvSpPr>
          <p:cNvPr name="TextBox 7" id="7"/>
          <p:cNvSpPr txBox="true"/>
          <p:nvPr/>
        </p:nvSpPr>
        <p:spPr>
          <a:xfrm rot="0">
            <a:off x="7166146" y="4853830"/>
            <a:ext cx="3861635" cy="3910218"/>
          </a:xfrm>
          <a:prstGeom prst="rect">
            <a:avLst/>
          </a:prstGeom>
        </p:spPr>
        <p:txBody>
          <a:bodyPr anchor="t" rtlCol="false" tIns="0" lIns="0" bIns="0" rIns="0">
            <a:spAutoFit/>
          </a:bodyPr>
          <a:lstStyle/>
          <a:p>
            <a:pPr>
              <a:lnSpc>
                <a:spcPts val="3439"/>
              </a:lnSpc>
            </a:pPr>
            <a:r>
              <a:rPr lang="en-US" sz="2292">
                <a:solidFill>
                  <a:srgbClr val="000000"/>
                </a:solidFill>
                <a:latin typeface="Now"/>
              </a:rPr>
              <a:t>The user is prompted to authenticate themselves with the authorization server. Once authenticated, the authorization server asks the user to grant or deny the requested permissions</a:t>
            </a:r>
          </a:p>
          <a:p>
            <a:pPr>
              <a:lnSpc>
                <a:spcPts val="3439"/>
              </a:lnSpc>
            </a:pPr>
          </a:p>
        </p:txBody>
      </p:sp>
      <p:sp>
        <p:nvSpPr>
          <p:cNvPr name="Freeform 8" id="8"/>
          <p:cNvSpPr/>
          <p:nvPr/>
        </p:nvSpPr>
        <p:spPr>
          <a:xfrm flipH="false" flipV="false" rot="0">
            <a:off x="2065506" y="3239003"/>
            <a:ext cx="4368814" cy="6019297"/>
          </a:xfrm>
          <a:custGeom>
            <a:avLst/>
            <a:gdLst/>
            <a:ahLst/>
            <a:cxnLst/>
            <a:rect r="r" b="b" t="t" l="l"/>
            <a:pathLst>
              <a:path h="6019297" w="4368814">
                <a:moveTo>
                  <a:pt x="0" y="0"/>
                </a:moveTo>
                <a:lnTo>
                  <a:pt x="4368814" y="0"/>
                </a:lnTo>
                <a:lnTo>
                  <a:pt x="4368814"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l="0" t="0" r="-55779" b="-44261"/>
            </a:stretch>
          </a:blipFill>
        </p:spPr>
      </p:sp>
      <p:sp>
        <p:nvSpPr>
          <p:cNvPr name="TextBox 9" id="9"/>
          <p:cNvSpPr txBox="true"/>
          <p:nvPr/>
        </p:nvSpPr>
        <p:spPr>
          <a:xfrm rot="0">
            <a:off x="2156783" y="4853830"/>
            <a:ext cx="3861635" cy="3910218"/>
          </a:xfrm>
          <a:prstGeom prst="rect">
            <a:avLst/>
          </a:prstGeom>
        </p:spPr>
        <p:txBody>
          <a:bodyPr anchor="t" rtlCol="false" tIns="0" lIns="0" bIns="0" rIns="0">
            <a:spAutoFit/>
          </a:bodyPr>
          <a:lstStyle/>
          <a:p>
            <a:pPr>
              <a:lnSpc>
                <a:spcPts val="3439"/>
              </a:lnSpc>
            </a:pPr>
            <a:r>
              <a:rPr lang="en-US" sz="2292">
                <a:solidFill>
                  <a:srgbClr val="000000"/>
                </a:solidFill>
                <a:latin typeface="Now"/>
              </a:rPr>
              <a:t>Before interacting with an OAuth 2.0 system, a client (an application or service) must register with the authorization server. This involves obtaining a client identifier and, in some cases, a client secret</a:t>
            </a:r>
          </a:p>
          <a:p>
            <a:pPr>
              <a:lnSpc>
                <a:spcPts val="3439"/>
              </a:lnSpc>
            </a:pPr>
          </a:p>
        </p:txBody>
      </p:sp>
      <p:sp>
        <p:nvSpPr>
          <p:cNvPr name="TextBox 10" id="10"/>
          <p:cNvSpPr txBox="true"/>
          <p:nvPr/>
        </p:nvSpPr>
        <p:spPr>
          <a:xfrm rot="0">
            <a:off x="2481408" y="3307605"/>
            <a:ext cx="3795472" cy="1612900"/>
          </a:xfrm>
          <a:prstGeom prst="rect">
            <a:avLst/>
          </a:prstGeom>
        </p:spPr>
        <p:txBody>
          <a:bodyPr anchor="t" rtlCol="false" tIns="0" lIns="0" bIns="0" rIns="0">
            <a:spAutoFit/>
          </a:bodyPr>
          <a:lstStyle/>
          <a:p>
            <a:pPr algn="ctr">
              <a:lnSpc>
                <a:spcPts val="4100"/>
              </a:lnSpc>
            </a:pPr>
            <a:r>
              <a:rPr lang="en-US" sz="5000">
                <a:solidFill>
                  <a:srgbClr val="FFFFFF"/>
                </a:solidFill>
                <a:latin typeface="Gochi Hand"/>
              </a:rPr>
              <a:t>1Client Registration</a:t>
            </a:r>
          </a:p>
          <a:p>
            <a:pPr algn="ctr">
              <a:lnSpc>
                <a:spcPts val="4100"/>
              </a:lnSpc>
            </a:pPr>
          </a:p>
        </p:txBody>
      </p:sp>
      <p:sp>
        <p:nvSpPr>
          <p:cNvPr name="TextBox 11" id="11"/>
          <p:cNvSpPr txBox="true"/>
          <p:nvPr/>
        </p:nvSpPr>
        <p:spPr>
          <a:xfrm rot="0">
            <a:off x="7166146" y="3307605"/>
            <a:ext cx="3952912" cy="1612900"/>
          </a:xfrm>
          <a:prstGeom prst="rect">
            <a:avLst/>
          </a:prstGeom>
        </p:spPr>
        <p:txBody>
          <a:bodyPr anchor="t" rtlCol="false" tIns="0" lIns="0" bIns="0" rIns="0">
            <a:spAutoFit/>
          </a:bodyPr>
          <a:lstStyle/>
          <a:p>
            <a:pPr algn="ctr">
              <a:lnSpc>
                <a:spcPts val="4100"/>
              </a:lnSpc>
            </a:pPr>
            <a:r>
              <a:rPr lang="en-US" sz="5000">
                <a:solidFill>
                  <a:srgbClr val="FFFFFF"/>
                </a:solidFill>
                <a:latin typeface="Gochi Hand"/>
              </a:rPr>
              <a:t>User Authentication</a:t>
            </a:r>
          </a:p>
          <a:p>
            <a:pPr algn="ctr">
              <a:lnSpc>
                <a:spcPts val="4100"/>
              </a:lnSpc>
            </a:pPr>
          </a:p>
        </p:txBody>
      </p:sp>
      <p:sp>
        <p:nvSpPr>
          <p:cNvPr name="TextBox 12" id="12"/>
          <p:cNvSpPr txBox="true"/>
          <p:nvPr/>
        </p:nvSpPr>
        <p:spPr>
          <a:xfrm rot="0">
            <a:off x="12060435" y="3307605"/>
            <a:ext cx="3588717" cy="1612900"/>
          </a:xfrm>
          <a:prstGeom prst="rect">
            <a:avLst/>
          </a:prstGeom>
        </p:spPr>
        <p:txBody>
          <a:bodyPr anchor="t" rtlCol="false" tIns="0" lIns="0" bIns="0" rIns="0">
            <a:spAutoFit/>
          </a:bodyPr>
          <a:lstStyle/>
          <a:p>
            <a:pPr algn="ctr">
              <a:lnSpc>
                <a:spcPts val="4100"/>
              </a:lnSpc>
            </a:pPr>
            <a:r>
              <a:rPr lang="en-US" sz="5000">
                <a:solidFill>
                  <a:srgbClr val="FFFFFF"/>
                </a:solidFill>
                <a:latin typeface="Gochi Hand"/>
              </a:rPr>
              <a:t>Token Request</a:t>
            </a:r>
          </a:p>
          <a:p>
            <a:pPr algn="ctr">
              <a:lnSpc>
                <a:spcPts val="4100"/>
              </a:lnSpc>
            </a:pPr>
          </a:p>
        </p:txBody>
      </p:sp>
      <p:sp>
        <p:nvSpPr>
          <p:cNvPr name="Freeform 13" id="13"/>
          <p:cNvSpPr/>
          <p:nvPr/>
        </p:nvSpPr>
        <p:spPr>
          <a:xfrm flipH="true" flipV="false" rot="0">
            <a:off x="-475825" y="581641"/>
            <a:ext cx="4418750" cy="1735364"/>
          </a:xfrm>
          <a:custGeom>
            <a:avLst/>
            <a:gdLst/>
            <a:ahLst/>
            <a:cxnLst/>
            <a:rect r="r" b="b" t="t" l="l"/>
            <a:pathLst>
              <a:path h="1735364" w="4418750">
                <a:moveTo>
                  <a:pt x="4418750" y="0"/>
                </a:moveTo>
                <a:lnTo>
                  <a:pt x="0" y="0"/>
                </a:lnTo>
                <a:lnTo>
                  <a:pt x="0" y="1735364"/>
                </a:lnTo>
                <a:lnTo>
                  <a:pt x="4418750" y="1735364"/>
                </a:lnTo>
                <a:lnTo>
                  <a:pt x="441875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3060461" y="467942"/>
            <a:ext cx="6632619" cy="1121516"/>
          </a:xfrm>
          <a:custGeom>
            <a:avLst/>
            <a:gdLst/>
            <a:ahLst/>
            <a:cxnLst/>
            <a:rect r="r" b="b" t="t" l="l"/>
            <a:pathLst>
              <a:path h="1121516" w="6632619">
                <a:moveTo>
                  <a:pt x="0" y="0"/>
                </a:moveTo>
                <a:lnTo>
                  <a:pt x="6632619" y="0"/>
                </a:lnTo>
                <a:lnTo>
                  <a:pt x="6632619" y="1121516"/>
                </a:lnTo>
                <a:lnTo>
                  <a:pt x="0" y="11215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89026" y="395262"/>
            <a:ext cx="13153083" cy="9251532"/>
          </a:xfrm>
          <a:custGeom>
            <a:avLst/>
            <a:gdLst/>
            <a:ahLst/>
            <a:cxnLst/>
            <a:rect r="r" b="b" t="t" l="l"/>
            <a:pathLst>
              <a:path h="9251532" w="13153083">
                <a:moveTo>
                  <a:pt x="0" y="0"/>
                </a:moveTo>
                <a:lnTo>
                  <a:pt x="13153083" y="0"/>
                </a:lnTo>
                <a:lnTo>
                  <a:pt x="13153083" y="9251532"/>
                </a:lnTo>
                <a:lnTo>
                  <a:pt x="0" y="9251532"/>
                </a:lnTo>
                <a:lnTo>
                  <a:pt x="0" y="0"/>
                </a:lnTo>
                <a:close/>
              </a:path>
            </a:pathLst>
          </a:custGeom>
          <a:blipFill>
            <a:blip r:embed="rId2"/>
            <a:stretch>
              <a:fillRect l="-3675" t="0" r="-3675"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53141" y="319249"/>
            <a:ext cx="13280506" cy="9258300"/>
          </a:xfrm>
          <a:custGeom>
            <a:avLst/>
            <a:gdLst/>
            <a:ahLst/>
            <a:cxnLst/>
            <a:rect r="r" b="b" t="t" l="l"/>
            <a:pathLst>
              <a:path h="9258300" w="13280506">
                <a:moveTo>
                  <a:pt x="0" y="0"/>
                </a:moveTo>
                <a:lnTo>
                  <a:pt x="13280506" y="0"/>
                </a:lnTo>
                <a:lnTo>
                  <a:pt x="13280506" y="9258300"/>
                </a:lnTo>
                <a:lnTo>
                  <a:pt x="0" y="9258300"/>
                </a:lnTo>
                <a:lnTo>
                  <a:pt x="0" y="0"/>
                </a:lnTo>
                <a:close/>
              </a:path>
            </a:pathLst>
          </a:custGeom>
          <a:blipFill>
            <a:blip r:embed="rId2"/>
            <a:stretch>
              <a:fillRect l="-1831" t="0" r="-91410" b="-6796"/>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15152" y="1356040"/>
            <a:ext cx="14657697" cy="7192809"/>
          </a:xfrm>
          <a:custGeom>
            <a:avLst/>
            <a:gdLst/>
            <a:ahLst/>
            <a:cxnLst/>
            <a:rect r="r" b="b" t="t" l="l"/>
            <a:pathLst>
              <a:path h="7192809" w="14657697">
                <a:moveTo>
                  <a:pt x="0" y="0"/>
                </a:moveTo>
                <a:lnTo>
                  <a:pt x="14657696" y="0"/>
                </a:lnTo>
                <a:lnTo>
                  <a:pt x="14657696" y="7192809"/>
                </a:lnTo>
                <a:lnTo>
                  <a:pt x="0" y="7192809"/>
                </a:lnTo>
                <a:lnTo>
                  <a:pt x="0" y="0"/>
                </a:lnTo>
                <a:close/>
              </a:path>
            </a:pathLst>
          </a:custGeom>
          <a:blipFill>
            <a:blip r:embed="rId2"/>
            <a:stretch>
              <a:fillRect l="-3567" t="0" r="-3567" b="-1545"/>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53830" y="835246"/>
            <a:ext cx="12871976" cy="7492297"/>
          </a:xfrm>
          <a:custGeom>
            <a:avLst/>
            <a:gdLst/>
            <a:ahLst/>
            <a:cxnLst/>
            <a:rect r="r" b="b" t="t" l="l"/>
            <a:pathLst>
              <a:path h="7492297" w="12871976">
                <a:moveTo>
                  <a:pt x="0" y="0"/>
                </a:moveTo>
                <a:lnTo>
                  <a:pt x="12871977" y="0"/>
                </a:lnTo>
                <a:lnTo>
                  <a:pt x="12871977" y="7492297"/>
                </a:lnTo>
                <a:lnTo>
                  <a:pt x="0" y="7492297"/>
                </a:lnTo>
                <a:lnTo>
                  <a:pt x="0" y="0"/>
                </a:lnTo>
                <a:close/>
              </a:path>
            </a:pathLst>
          </a:custGeom>
          <a:blipFill>
            <a:blip r:embed="rId2"/>
            <a:stretch>
              <a:fillRect l="-2114" t="-619" r="-84086"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DAF6hfInsaE</dc:identifier>
  <dcterms:modified xsi:type="dcterms:W3CDTF">2011-08-01T06:04:30Z</dcterms:modified>
  <cp:revision>1</cp:revision>
  <dc:title>Recipe api project</dc:title>
</cp:coreProperties>
</file>